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  <p:sldMasterId id="2147483674" r:id="rId2"/>
  </p:sldMasterIdLst>
  <p:notesMasterIdLst>
    <p:notesMasterId r:id="rId26"/>
  </p:notesMasterIdLst>
  <p:sldIdLst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7" r:id="rId11"/>
    <p:sldId id="268" r:id="rId12"/>
    <p:sldId id="285" r:id="rId13"/>
    <p:sldId id="271" r:id="rId14"/>
    <p:sldId id="272" r:id="rId15"/>
    <p:sldId id="273" r:id="rId16"/>
    <p:sldId id="274" r:id="rId17"/>
    <p:sldId id="277" r:id="rId18"/>
    <p:sldId id="278" r:id="rId19"/>
    <p:sldId id="279" r:id="rId20"/>
    <p:sldId id="281" r:id="rId21"/>
    <p:sldId id="280" r:id="rId22"/>
    <p:sldId id="282" r:id="rId23"/>
    <p:sldId id="283" r:id="rId24"/>
    <p:sldId id="284" r:id="rId25"/>
  </p:sldIdLst>
  <p:sldSz cx="10080625" cy="7559675"/>
  <p:notesSz cx="6669088" cy="97536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74245" autoAdjust="0"/>
  </p:normalViewPr>
  <p:slideViewPr>
    <p:cSldViewPr>
      <p:cViewPr varScale="1">
        <p:scale>
          <a:sx n="61" d="100"/>
          <a:sy n="61" d="100"/>
        </p:scale>
        <p:origin x="-2034" y="-84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3396" y="-120"/>
      </p:cViewPr>
      <p:guideLst>
        <p:guide orient="horz" pos="3072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body"/>
          </p:nvPr>
        </p:nvSpPr>
        <p:spPr>
          <a:xfrm>
            <a:off x="238201" y="5812904"/>
            <a:ext cx="6192000" cy="28800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000">
                <a:latin typeface="Arial"/>
              </a:rPr>
              <a:t>Format der Notizen mittels Klicken bearbeiten</a:t>
            </a:r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r>
              <a:rPr lang="de-DE" sz="1400">
                <a:latin typeface="Times New Roman"/>
              </a:rPr>
              <a:t>&lt;Fußzeile&gt;</a:t>
            </a:r>
            <a:endParaRPr/>
          </a:p>
        </p:txBody>
      </p:sp>
      <p:sp>
        <p:nvSpPr>
          <p:cNvPr id="148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lIns="0" tIns="0" rIns="0" bIns="0" anchor="b"/>
          <a:lstStyle/>
          <a:p>
            <a:pPr algn="r"/>
            <a:fld id="{3433C51F-11C6-4247-9446-6B66869F1111}" type="slidenum">
              <a:rPr lang="de-DE" sz="1400">
                <a:latin typeface="Times New Roman"/>
              </a:rPr>
              <a:t>‹Nr.›</a:t>
            </a:fld>
            <a:endParaRPr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-3175" y="555625"/>
            <a:ext cx="6627813" cy="497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4" rIns="91429" bIns="45714" rtlCol="0" anchor="ctr"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195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body"/>
          </p:nvPr>
        </p:nvSpPr>
        <p:spPr>
          <a:xfrm>
            <a:off x="666720" y="1708448"/>
            <a:ext cx="5334840" cy="7312792"/>
          </a:xfrm>
          <a:prstGeom prst="rect">
            <a:avLst/>
          </a:prstGeom>
        </p:spPr>
        <p:txBody>
          <a:bodyPr lIns="0" tIns="0" rIns="0" bIns="0"/>
          <a:lstStyle/>
          <a:p>
            <a:pPr lvl="0">
              <a:buSzPct val="45000"/>
              <a:buFont typeface="StarSymbol"/>
              <a:buChar char="l"/>
            </a:pPr>
            <a:r>
              <a:rPr lang="de-DE" sz="3200" dirty="0"/>
              <a:t>Übungsfotos </a:t>
            </a:r>
            <a:endParaRPr lang="de-DE" sz="1800" dirty="0"/>
          </a:p>
          <a:p>
            <a:pPr lvl="0">
              <a:buSzPct val="45000"/>
              <a:buFont typeface="StarSymbol"/>
              <a:buChar char="l"/>
            </a:pPr>
            <a:r>
              <a:rPr lang="de-DE" sz="2400" dirty="0"/>
              <a:t>(Pferdebilder kommen später)</a:t>
            </a:r>
            <a:endParaRPr lang="de-DE" sz="1800" dirty="0"/>
          </a:p>
          <a:p>
            <a:pPr lvl="0"/>
            <a:endParaRPr lang="de-DE" sz="1800" dirty="0"/>
          </a:p>
          <a:p>
            <a:pPr lvl="0">
              <a:buSzPct val="45000"/>
              <a:buFont typeface="StarSymbol"/>
              <a:buChar char="l"/>
            </a:pPr>
            <a:r>
              <a:rPr lang="de-DE" sz="3200" dirty="0"/>
              <a:t>Handwerkliche Elemente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Belichtung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Zeit 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Tiefenschärfe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Bewegungsunschärfe</a:t>
            </a:r>
            <a:endParaRPr lang="de-DE" sz="1800" dirty="0"/>
          </a:p>
          <a:p>
            <a:pPr lvl="0"/>
            <a:endParaRPr lang="de-DE" sz="1800" dirty="0"/>
          </a:p>
          <a:p>
            <a:pPr lvl="0">
              <a:buSzPct val="45000"/>
              <a:buFont typeface="StarSymbol"/>
              <a:buChar char="l"/>
            </a:pPr>
            <a:r>
              <a:rPr lang="de-DE" sz="3200" dirty="0"/>
              <a:t>Künstlerische Elemente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Motiv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Umgebung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Licht</a:t>
            </a:r>
            <a:endParaRPr lang="de-DE" sz="1800" dirty="0"/>
          </a:p>
          <a:p>
            <a:pPr lvl="1">
              <a:buSzPct val="45000"/>
              <a:buFont typeface="StarSymbol"/>
              <a:buChar char="l"/>
            </a:pPr>
            <a:r>
              <a:rPr lang="de-DE" sz="2600" dirty="0"/>
              <a:t>Ausschnitt</a:t>
            </a:r>
            <a:endParaRPr lang="de-DE" sz="1800" dirty="0"/>
          </a:p>
          <a:p>
            <a:endParaRPr dirty="0"/>
          </a:p>
        </p:txBody>
      </p:sp>
      <p:sp>
        <p:nvSpPr>
          <p:cNvPr id="191" name="TextShape 2"/>
          <p:cNvSpPr txBox="1"/>
          <p:nvPr/>
        </p:nvSpPr>
        <p:spPr>
          <a:xfrm>
            <a:off x="3774960" y="9266040"/>
            <a:ext cx="2893680" cy="4870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/>
          <a:lstStyle/>
          <a:p>
            <a:pPr algn="r">
              <a:lnSpc>
                <a:spcPct val="100000"/>
              </a:lnSpc>
            </a:pPr>
            <a:fld id="{51FD2C0F-F3BD-4301-B4B1-4DCE50252CED}" type="slidenum">
              <a:rPr lang="de-DE" sz="1300">
                <a:solidFill>
                  <a:srgbClr val="000000"/>
                </a:solidFill>
                <a:latin typeface="Times New Roman"/>
              </a:rPr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body"/>
          </p:nvPr>
        </p:nvSpPr>
        <p:spPr>
          <a:xfrm>
            <a:off x="166193" y="6460976"/>
            <a:ext cx="6336704" cy="256026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latin typeface="Arial"/>
              </a:rPr>
              <a:t>BEWEGUNGSUNSCHÄRFE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latin typeface="Arial"/>
              </a:rPr>
              <a:t>Wasserfilm unten scharf </a:t>
            </a:r>
            <a:endParaRPr sz="1800" dirty="0"/>
          </a:p>
          <a:p>
            <a:r>
              <a:rPr lang="de-DE" sz="1800" dirty="0">
                <a:latin typeface="Arial"/>
              </a:rPr>
              <a:t>Spritzer oben unscharf </a:t>
            </a:r>
          </a:p>
          <a:p>
            <a:endParaRPr sz="18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body"/>
          </p:nvPr>
        </p:nvSpPr>
        <p:spPr>
          <a:xfrm>
            <a:off x="166193" y="6460976"/>
            <a:ext cx="6336704" cy="256026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 smtClean="0">
                <a:latin typeface="+mn-lt"/>
              </a:rPr>
              <a:t>JETZT KOMMEN KÜNSTLERISCHE ASPEKTE </a:t>
            </a:r>
            <a:endParaRPr lang="de-DE" sz="1800" dirty="0" smtClean="0"/>
          </a:p>
          <a:p>
            <a:endParaRPr lang="de-DE" sz="1800" dirty="0" smtClean="0"/>
          </a:p>
          <a:p>
            <a:r>
              <a:rPr lang="de-DE" sz="1800" dirty="0" smtClean="0">
                <a:latin typeface="+mn-lt"/>
              </a:rPr>
              <a:t>3 x MOTIV</a:t>
            </a:r>
            <a:endParaRPr lang="de-DE" sz="1800" dirty="0" smtClean="0"/>
          </a:p>
          <a:p>
            <a:endParaRPr lang="de-DE" sz="1800" dirty="0" smtClean="0"/>
          </a:p>
          <a:p>
            <a:r>
              <a:rPr lang="de-DE" sz="1800" dirty="0" smtClean="0"/>
              <a:t>Ein Motiv ist nicht immer ein Objekt, sondern kann auch eine Beziehung darstellen.</a:t>
            </a:r>
          </a:p>
          <a:p>
            <a:endParaRPr lang="de-DE" sz="1800" dirty="0" smtClean="0"/>
          </a:p>
          <a:p>
            <a:r>
              <a:rPr lang="de-DE" sz="1800" dirty="0" smtClean="0">
                <a:latin typeface="+mn-lt"/>
              </a:rPr>
              <a:t>→ Haare von Mensch und Pferd </a:t>
            </a:r>
            <a:endParaRPr lang="de-DE" sz="1800" dirty="0" smtClean="0"/>
          </a:p>
          <a:p>
            <a:endParaRPr sz="18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body"/>
          </p:nvPr>
        </p:nvSpPr>
        <p:spPr>
          <a:xfrm>
            <a:off x="666720" y="6677000"/>
            <a:ext cx="5334840" cy="234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000" dirty="0">
                <a:solidFill>
                  <a:srgbClr val="000000"/>
                </a:solidFill>
                <a:latin typeface="Arial"/>
              </a:rPr>
              <a:t>Motiv</a:t>
            </a:r>
            <a:endParaRPr sz="2000" dirty="0"/>
          </a:p>
          <a:p>
            <a:endParaRPr sz="2000" dirty="0"/>
          </a:p>
          <a:p>
            <a:r>
              <a:rPr lang="de-DE" sz="2000" dirty="0">
                <a:solidFill>
                  <a:srgbClr val="000000"/>
                </a:solidFill>
                <a:latin typeface="Arial"/>
              </a:rPr>
              <a:t>→ Freundschaft </a:t>
            </a:r>
            <a:endParaRPr sz="20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/>
          <p:cNvSpPr>
            <a:spLocks noGrp="1"/>
          </p:cNvSpPr>
          <p:nvPr>
            <p:ph type="body"/>
          </p:nvPr>
        </p:nvSpPr>
        <p:spPr>
          <a:xfrm>
            <a:off x="666720" y="6388968"/>
            <a:ext cx="5334840" cy="2632272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Motiv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Lustiger Gesichtsausdruck (Stimmung)</a:t>
            </a:r>
            <a:endParaRPr sz="18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body"/>
          </p:nvPr>
        </p:nvSpPr>
        <p:spPr>
          <a:xfrm>
            <a:off x="666720" y="5884912"/>
            <a:ext cx="5334840" cy="3136328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2 x Umgebung</a:t>
            </a:r>
            <a:endParaRPr sz="1800" dirty="0"/>
          </a:p>
          <a:p>
            <a:endParaRPr lang="de-DE" sz="1800" dirty="0"/>
          </a:p>
          <a:p>
            <a:r>
              <a:rPr lang="de-DE" sz="1800" dirty="0"/>
              <a:t>Die Umgebung kann das Motiv unterstützten oder stören.</a:t>
            </a:r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Passende Umgebung (Dorf)</a:t>
            </a:r>
            <a:endParaRPr sz="1800"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body"/>
          </p:nvPr>
        </p:nvSpPr>
        <p:spPr>
          <a:xfrm>
            <a:off x="666720" y="5884912"/>
            <a:ext cx="5334840" cy="3136328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Umgebung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Unpassende Umgebung (Neugebaute Häuser)</a:t>
            </a:r>
            <a:endParaRPr sz="18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PlaceHolder 1"/>
          <p:cNvSpPr>
            <a:spLocks noGrp="1"/>
          </p:cNvSpPr>
          <p:nvPr>
            <p:ph type="body"/>
          </p:nvPr>
        </p:nvSpPr>
        <p:spPr>
          <a:xfrm>
            <a:off x="666720" y="6316960"/>
            <a:ext cx="5334840" cy="2704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5 x LICHT</a:t>
            </a:r>
            <a:endParaRPr sz="1800" dirty="0"/>
          </a:p>
          <a:p>
            <a:endParaRPr lang="de-DE" sz="1800" dirty="0"/>
          </a:p>
          <a:p>
            <a:r>
              <a:rPr lang="de-DE" sz="1800" dirty="0"/>
              <a:t>Ohne Licht geht gar nix (in der Fotografie). </a:t>
            </a:r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hier ist das Mädchen hervorgehoben durch den Kontrast</a:t>
            </a:r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body"/>
          </p:nvPr>
        </p:nvSpPr>
        <p:spPr>
          <a:xfrm>
            <a:off x="666720" y="6388968"/>
            <a:ext cx="5334840" cy="2632272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LICHT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Kopf wird hervorgehoben durch den Kontrast</a:t>
            </a:r>
            <a:endParaRPr sz="1800"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body"/>
          </p:nvPr>
        </p:nvSpPr>
        <p:spPr>
          <a:xfrm>
            <a:off x="666720" y="5956920"/>
            <a:ext cx="5334840" cy="3064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LICHT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Licht von hinten bringt Auge zum Leuchten </a:t>
            </a:r>
            <a:endParaRPr sz="1800"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body"/>
          </p:nvPr>
        </p:nvSpPr>
        <p:spPr>
          <a:xfrm>
            <a:off x="666720" y="6316960"/>
            <a:ext cx="5334840" cy="2704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LICHT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Gegenlicht ist immer toll</a:t>
            </a:r>
            <a:endParaRPr sz="1800"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body"/>
          </p:nvPr>
        </p:nvSpPr>
        <p:spPr>
          <a:xfrm>
            <a:off x="238201" y="6028928"/>
            <a:ext cx="6192688" cy="234424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1 x BELICHTUNG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Belichtung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Wären Belichtung normal → Wolken Weiß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Fotograf arbeitet mit Belichtung → andere freuen sich einfach wenn‘s gut belichtet ist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Folienbildplatzhalter 5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body"/>
          </p:nvPr>
        </p:nvSpPr>
        <p:spPr>
          <a:xfrm>
            <a:off x="666720" y="6100936"/>
            <a:ext cx="5334840" cy="292030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LICHT</a:t>
            </a:r>
            <a:endParaRPr sz="1800" dirty="0"/>
          </a:p>
          <a:p>
            <a:endParaRPr sz="1800" dirty="0"/>
          </a:p>
          <a:p>
            <a:pPr defTabSz="914289"/>
            <a:r>
              <a:rPr lang="de-DE" sz="1800" dirty="0">
                <a:solidFill>
                  <a:srgbClr val="000000"/>
                </a:solidFill>
                <a:latin typeface="Arial"/>
              </a:rPr>
              <a:t>Man kann </a:t>
            </a:r>
            <a:r>
              <a:rPr lang="de-DE" sz="1800" dirty="0">
                <a:solidFill>
                  <a:srgbClr val="000000"/>
                </a:solidFill>
              </a:rPr>
              <a:t>auch ohne Sonne mit Licht arbeiten </a:t>
            </a:r>
          </a:p>
          <a:p>
            <a:pPr defTabSz="914289"/>
            <a:r>
              <a:rPr lang="de-DE" sz="1800" dirty="0">
                <a:solidFill>
                  <a:srgbClr val="000000"/>
                </a:solidFill>
                <a:latin typeface="Arial"/>
              </a:rPr>
              <a:t>→ Vordergrund Hell  -  Mittelgrund dunkel  -  Hintergrund Hell</a:t>
            </a:r>
            <a:endParaRPr sz="1800"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body"/>
          </p:nvPr>
        </p:nvSpPr>
        <p:spPr>
          <a:xfrm>
            <a:off x="666720" y="5884912"/>
            <a:ext cx="5334840" cy="3136328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3 x AUSSCHNITT</a:t>
            </a:r>
          </a:p>
          <a:p>
            <a:endParaRPr lang="de-DE" sz="1800" dirty="0">
              <a:solidFill>
                <a:srgbClr val="000000"/>
              </a:solidFill>
              <a:latin typeface="Arial"/>
            </a:endParaRPr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Ausschnitte lenken den Blick </a:t>
            </a:r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Verbergen die Umgebung </a:t>
            </a:r>
            <a:endParaRPr sz="1800"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body"/>
          </p:nvPr>
        </p:nvSpPr>
        <p:spPr>
          <a:xfrm>
            <a:off x="666720" y="5956920"/>
            <a:ext cx="5334840" cy="3064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AUSSCHNITT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sieht nur das Auge </a:t>
            </a:r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Eindruck: Schönheit </a:t>
            </a:r>
            <a:endParaRPr sz="1800" dirty="0"/>
          </a:p>
          <a:p>
            <a:endParaRPr dirty="0"/>
          </a:p>
          <a:p>
            <a:endParaRPr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body"/>
          </p:nvPr>
        </p:nvSpPr>
        <p:spPr>
          <a:xfrm>
            <a:off x="666720" y="6172944"/>
            <a:ext cx="5334840" cy="28482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AUSSCHNITT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→ Umgebung wird sichtbar 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solidFill>
                  <a:srgbClr val="000000"/>
                </a:solidFill>
                <a:latin typeface="Arial"/>
              </a:rPr>
              <a:t>Eindruck: eingesperrt (Trauer)</a:t>
            </a:r>
            <a:endParaRPr sz="1800"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body"/>
          </p:nvPr>
        </p:nvSpPr>
        <p:spPr>
          <a:xfrm>
            <a:off x="94184" y="5956920"/>
            <a:ext cx="5907376" cy="3064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1 x ZEIT </a:t>
            </a: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Langzeitbelichtung ca. 5 Sekunden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Oben Mehrfachbelichtung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Unten Malen mit Licht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-1588" y="268288"/>
            <a:ext cx="6624638" cy="4968875"/>
          </a:xfr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body"/>
          </p:nvPr>
        </p:nvSpPr>
        <p:spPr>
          <a:xfrm>
            <a:off x="238200" y="6172944"/>
            <a:ext cx="5763360" cy="284829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/>
              </a:rPr>
              <a:t>4 x TIEFENSCHÄRFE</a:t>
            </a:r>
            <a:endParaRPr sz="2400" dirty="0">
              <a:latin typeface="Arial"/>
            </a:endParaRPr>
          </a:p>
          <a:p>
            <a:r>
              <a:rPr lang="de-DE" sz="2400" dirty="0">
                <a:latin typeface="Arial"/>
              </a:rPr>
              <a:t>Tiefenschärfe teilt den Raum in Bildebenen auf   </a:t>
            </a:r>
            <a:endParaRPr sz="2400" dirty="0">
              <a:latin typeface="Arial"/>
            </a:endParaRPr>
          </a:p>
          <a:p>
            <a:r>
              <a:rPr lang="de-DE" sz="2400" dirty="0">
                <a:latin typeface="Arial"/>
              </a:rPr>
              <a:t>Tiefenschärfe kann mit Hilfe der Blende beeinflussen </a:t>
            </a:r>
            <a:endParaRPr sz="2400" dirty="0">
              <a:latin typeface="Arial"/>
            </a:endParaRPr>
          </a:p>
          <a:p>
            <a:endParaRPr sz="2400" dirty="0">
              <a:latin typeface="Arial"/>
            </a:endParaRPr>
          </a:p>
          <a:p>
            <a:r>
              <a:rPr lang="de-DE" sz="2400" dirty="0">
                <a:latin typeface="Arial"/>
              </a:rPr>
              <a:t>(Blende zu -&gt; von vorne bis hinten scharf)</a:t>
            </a:r>
            <a:endParaRPr sz="2400" dirty="0">
              <a:latin typeface="Arial"/>
            </a:endParaRPr>
          </a:p>
          <a:p>
            <a:r>
              <a:rPr lang="de-DE" sz="2400" dirty="0">
                <a:latin typeface="Arial"/>
              </a:rPr>
              <a:t>(Blende auf -&gt; nur eine ebene scharf)  </a:t>
            </a:r>
            <a:endParaRPr sz="2400" dirty="0">
              <a:latin typeface="Arial"/>
            </a:endParaRP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body"/>
          </p:nvPr>
        </p:nvSpPr>
        <p:spPr>
          <a:xfrm>
            <a:off x="666720" y="6100936"/>
            <a:ext cx="5334840" cy="292030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TIEFENSCHÄRFE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Durch Tiefenschärfe entsteht Räumlichkeit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body"/>
          </p:nvPr>
        </p:nvSpPr>
        <p:spPr>
          <a:xfrm>
            <a:off x="666720" y="6460976"/>
            <a:ext cx="5334840" cy="2560264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TIEFENSCHÄRFE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→ 2 varianten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→ Vordergrund und Mittelgrund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Bammerthüsle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) →Feldberg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body"/>
          </p:nvPr>
        </p:nvSpPr>
        <p:spPr>
          <a:xfrm>
            <a:off x="666720" y="6028928"/>
            <a:ext cx="5334840" cy="2992312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TIEFENSCHÄRFE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→ Wäre Hintergrund scharf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→ Wären Haare nicht sichtbar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body"/>
          </p:nvPr>
        </p:nvSpPr>
        <p:spPr>
          <a:xfrm>
            <a:off x="666720" y="5812905"/>
            <a:ext cx="5334840" cy="3208336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3 x BEWEGUNGSUNSCHÄRFE</a:t>
            </a:r>
          </a:p>
          <a:p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Bewegungsunschärfe macht Bilder lebendig, muss aber richtig eingesetzt werden.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Oben ist das Bild zu hell &amp; unerwünschte Bewegungsunschärfe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Unten ist es Gut </a:t>
            </a:r>
            <a:endParaRPr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body"/>
          </p:nvPr>
        </p:nvSpPr>
        <p:spPr>
          <a:xfrm>
            <a:off x="166192" y="5956920"/>
            <a:ext cx="6408712" cy="306432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de-DE" sz="1800" dirty="0">
                <a:latin typeface="Arial"/>
              </a:rPr>
              <a:t>BEWEGUNGSUNSCHÄRFE</a:t>
            </a:r>
            <a:endParaRPr sz="1800" dirty="0"/>
          </a:p>
          <a:p>
            <a:endParaRPr sz="1800" dirty="0"/>
          </a:p>
          <a:p>
            <a:r>
              <a:rPr lang="de-DE" sz="1800" dirty="0">
                <a:latin typeface="Arial"/>
              </a:rPr>
              <a:t>Erwünschte Bewegungsunschärfe</a:t>
            </a:r>
          </a:p>
          <a:p>
            <a:endParaRPr sz="1800" dirty="0"/>
          </a:p>
          <a:p>
            <a:r>
              <a:rPr lang="de-DE" sz="1800" dirty="0">
                <a:latin typeface="Arial"/>
              </a:rPr>
              <a:t>Wäre hier keine lange Belichtungszeit wäre der Schweif nicht so schön und man könnte die Bewegung nicht gut sehen</a:t>
            </a:r>
            <a:endParaRPr sz="1800" dirty="0"/>
          </a:p>
          <a:p>
            <a:endParaRPr dirty="0"/>
          </a:p>
        </p:txBody>
      </p:sp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5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6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70" name="Grafik 69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71" name="Grafik 70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6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9" name="PlaceHolder 2"/>
          <p:cNvSpPr>
            <a:spLocks noGrp="1"/>
          </p:cNvSpPr>
          <p:nvPr>
            <p:ph type="subTitle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2" name="PlaceHolder 5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106" name="Grafik 105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  <p:pic>
        <p:nvPicPr>
          <p:cNvPr id="107" name="Grafik 106"/>
          <p:cNvPicPr/>
          <p:nvPr/>
        </p:nvPicPr>
        <p:blipFill>
          <a:blip r:embed="rId2"/>
          <a:stretch/>
        </p:blipFill>
        <p:spPr>
          <a:xfrm>
            <a:off x="2292480" y="1768680"/>
            <a:ext cx="5494680" cy="4384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4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2000" cy="5850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50400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0" name="PlaceHolder 4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43840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4" name="PlaceHolder 4"/>
          <p:cNvSpPr>
            <a:spLocks noGrp="1"/>
          </p:cNvSpPr>
          <p:nvPr>
            <p:ph type="body"/>
          </p:nvPr>
        </p:nvSpPr>
        <p:spPr>
          <a:xfrm>
            <a:off x="5152680" y="405864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152680" y="1768680"/>
            <a:ext cx="442692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504000" y="4058640"/>
            <a:ext cx="9072000" cy="20908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>
                <a:latin typeface="Arial"/>
              </a:rPr>
              <a:t>Format des Titeltextes durch Klicken bearbeiten</a:t>
            </a:r>
            <a:endParaRPr/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de-DE">
                <a:latin typeface="Arial"/>
              </a:rPr>
              <a:t>Format des Gliederungstextes durch Klicken bearbeiten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>
                <a:latin typeface="Arial"/>
              </a:rPr>
              <a:t>Zweite Gliederungsebene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>
                <a:latin typeface="Arial"/>
              </a:rPr>
              <a:t>Dritte Gliederungsebene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>
                <a:latin typeface="Arial"/>
              </a:rPr>
              <a:t>Vierte Gliederungsebene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Fünfte Gliederungsebene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Sechste Gliederungsebene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Siebte Gliederungsebene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2000" cy="126180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de-DE">
                <a:latin typeface="Arial"/>
              </a:rPr>
              <a:t>Format des Titeltextes durch Klicken bearbeiten</a:t>
            </a:r>
            <a:endParaRPr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504000" y="1768680"/>
            <a:ext cx="9072000" cy="43840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de-DE">
                <a:latin typeface="Arial"/>
              </a:rPr>
              <a:t>Format des Gliederungstextes durch Klicken bearbeiten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de-DE">
                <a:latin typeface="Arial"/>
              </a:rPr>
              <a:t>Zweite Gliederungsebene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de-DE">
                <a:latin typeface="Arial"/>
              </a:rPr>
              <a:t>Dritte Gliederungsebene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de-DE">
                <a:latin typeface="Arial"/>
              </a:rPr>
              <a:t>Vierte Gliederungsebene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Fünfte Gliederungsebene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Sechste Gliederungsebene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de-DE" sz="2000">
                <a:latin typeface="Arial"/>
              </a:rPr>
              <a:t>Siebte Gliederungsebene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503640" y="301319"/>
            <a:ext cx="9070200" cy="679088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/>
          <a:lstStyle/>
          <a:p>
            <a:pPr>
              <a:lnSpc>
                <a:spcPct val="100000"/>
              </a:lnSpc>
              <a:buSzPct val="45000"/>
            </a:pPr>
            <a:r>
              <a:rPr lang="de-DE" sz="3200" b="1" strike="noStrike" dirty="0">
                <a:solidFill>
                  <a:srgbClr val="DDDDDD"/>
                </a:solidFill>
                <a:latin typeface="Arial"/>
                <a:ea typeface="DejaVu Sans"/>
              </a:rPr>
              <a:t>Übungsfotos </a:t>
            </a:r>
            <a:endParaRPr b="1" dirty="0"/>
          </a:p>
          <a:p>
            <a:pPr>
              <a:lnSpc>
                <a:spcPct val="100000"/>
              </a:lnSpc>
              <a:buSzPct val="45000"/>
            </a:pPr>
            <a:r>
              <a:rPr lang="de-DE" sz="2400" b="1" strike="noStrike" dirty="0" smtClean="0">
                <a:solidFill>
                  <a:srgbClr val="DDDDDD"/>
                </a:solidFill>
                <a:latin typeface="Arial"/>
                <a:ea typeface="DejaVu Sans"/>
              </a:rPr>
              <a:t>Beispiele für die Arbeit mit Elementen der Fotografie</a:t>
            </a:r>
            <a:endParaRPr b="1" dirty="0"/>
          </a:p>
          <a:p>
            <a:pPr>
              <a:lnSpc>
                <a:spcPct val="100000"/>
              </a:lnSpc>
            </a:pPr>
            <a:endParaRPr b="1" dirty="0"/>
          </a:p>
          <a:p>
            <a:pPr>
              <a:lnSpc>
                <a:spcPct val="100000"/>
              </a:lnSpc>
              <a:buSzPct val="45000"/>
            </a:pPr>
            <a:r>
              <a:rPr lang="de-DE" sz="3200" b="1" strike="noStrike" dirty="0">
                <a:solidFill>
                  <a:srgbClr val="DDDDDD"/>
                </a:solidFill>
                <a:latin typeface="Arial"/>
                <a:ea typeface="DejaVu Sans"/>
              </a:rPr>
              <a:t>Handwerkliche Elemente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Belichtung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Zeit 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Tiefenschärfe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 smtClean="0">
                <a:solidFill>
                  <a:srgbClr val="DDDDDD"/>
                </a:solidFill>
                <a:latin typeface="Arial"/>
                <a:ea typeface="DejaVu Sans"/>
              </a:rPr>
              <a:t>Bewegungsunschärfe</a:t>
            </a:r>
            <a:endParaRPr b="1" dirty="0"/>
          </a:p>
          <a:p>
            <a:pPr>
              <a:lnSpc>
                <a:spcPct val="100000"/>
              </a:lnSpc>
            </a:pPr>
            <a:endParaRPr b="1" dirty="0"/>
          </a:p>
          <a:p>
            <a:pPr>
              <a:lnSpc>
                <a:spcPct val="100000"/>
              </a:lnSpc>
              <a:buSzPct val="45000"/>
            </a:pPr>
            <a:r>
              <a:rPr lang="de-DE" sz="3200" b="1" strike="noStrike" dirty="0">
                <a:solidFill>
                  <a:srgbClr val="DDDDDD"/>
                </a:solidFill>
                <a:latin typeface="Arial"/>
                <a:ea typeface="DejaVu Sans"/>
              </a:rPr>
              <a:t>Künstlerische Elemente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Motiv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Umgebung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Perspektive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 smtClean="0">
                <a:solidFill>
                  <a:srgbClr val="DDDDDD"/>
                </a:solidFill>
                <a:latin typeface="Arial"/>
                <a:ea typeface="DejaVu Sans"/>
              </a:rPr>
              <a:t>Licht</a:t>
            </a:r>
            <a:endParaRPr b="1" dirty="0"/>
          </a:p>
          <a:p>
            <a:pPr marL="914400" lvl="1" indent="-457200">
              <a:lnSpc>
                <a:spcPct val="100000"/>
              </a:lnSpc>
              <a:buSzPct val="45000"/>
              <a:buFont typeface="Arial" panose="020B0604020202020204" pitchFamily="34" charset="0"/>
              <a:buChar char="•"/>
            </a:pPr>
            <a:r>
              <a:rPr lang="de-DE" sz="2600" b="1" strike="noStrike" dirty="0">
                <a:solidFill>
                  <a:srgbClr val="DDDDDD"/>
                </a:solidFill>
                <a:latin typeface="Arial"/>
                <a:ea typeface="DejaVu Sans"/>
              </a:rPr>
              <a:t>Ausschnitt</a:t>
            </a:r>
            <a:endParaRPr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Grafik 134"/>
          <p:cNvPicPr/>
          <p:nvPr/>
        </p:nvPicPr>
        <p:blipFill>
          <a:blip r:embed="rId3"/>
          <a:stretch/>
        </p:blipFill>
        <p:spPr>
          <a:xfrm>
            <a:off x="0" y="437400"/>
            <a:ext cx="10077480" cy="6671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138"/>
          <p:cNvPicPr/>
          <p:nvPr/>
        </p:nvPicPr>
        <p:blipFill>
          <a:blip r:embed="rId3"/>
          <a:stretch/>
        </p:blipFill>
        <p:spPr>
          <a:xfrm>
            <a:off x="-360" y="414720"/>
            <a:ext cx="10077840" cy="6716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73053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Grafik 139"/>
          <p:cNvPicPr/>
          <p:nvPr/>
        </p:nvPicPr>
        <p:blipFill>
          <a:blip r:embed="rId3"/>
          <a:stretch/>
        </p:blipFill>
        <p:spPr>
          <a:xfrm>
            <a:off x="0" y="432000"/>
            <a:ext cx="10077840" cy="671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Grafik 140"/>
          <p:cNvPicPr/>
          <p:nvPr/>
        </p:nvPicPr>
        <p:blipFill>
          <a:blip r:embed="rId3"/>
          <a:stretch/>
        </p:blipFill>
        <p:spPr>
          <a:xfrm>
            <a:off x="0" y="437400"/>
            <a:ext cx="10077840" cy="667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rafik 141"/>
          <p:cNvPicPr/>
          <p:nvPr/>
        </p:nvPicPr>
        <p:blipFill>
          <a:blip r:embed="rId3"/>
          <a:stretch/>
        </p:blipFill>
        <p:spPr>
          <a:xfrm>
            <a:off x="0" y="414720"/>
            <a:ext cx="10077840" cy="671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rafik 142"/>
          <p:cNvPicPr/>
          <p:nvPr/>
        </p:nvPicPr>
        <p:blipFill>
          <a:blip r:embed="rId3"/>
          <a:stretch/>
        </p:blipFill>
        <p:spPr>
          <a:xfrm>
            <a:off x="0" y="437400"/>
            <a:ext cx="10077840" cy="6671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rafik 146"/>
          <p:cNvPicPr/>
          <p:nvPr/>
        </p:nvPicPr>
        <p:blipFill>
          <a:blip r:embed="rId3"/>
          <a:stretch/>
        </p:blipFill>
        <p:spPr>
          <a:xfrm>
            <a:off x="0" y="414720"/>
            <a:ext cx="10077840" cy="671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Grafik 147"/>
          <p:cNvPicPr/>
          <p:nvPr/>
        </p:nvPicPr>
        <p:blipFill>
          <a:blip r:embed="rId3"/>
          <a:stretch/>
        </p:blipFill>
        <p:spPr>
          <a:xfrm>
            <a:off x="11160" y="414720"/>
            <a:ext cx="10077840" cy="671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rafik 150"/>
          <p:cNvPicPr/>
          <p:nvPr/>
        </p:nvPicPr>
        <p:blipFill>
          <a:blip r:embed="rId3"/>
          <a:stretch/>
        </p:blipFill>
        <p:spPr>
          <a:xfrm>
            <a:off x="0" y="409680"/>
            <a:ext cx="10077840" cy="6726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Grafik 153"/>
          <p:cNvPicPr/>
          <p:nvPr/>
        </p:nvPicPr>
        <p:blipFill>
          <a:blip r:embed="rId3"/>
          <a:stretch/>
        </p:blipFill>
        <p:spPr>
          <a:xfrm>
            <a:off x="11160" y="414720"/>
            <a:ext cx="10077840" cy="6716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rafik 117"/>
          <p:cNvPicPr/>
          <p:nvPr/>
        </p:nvPicPr>
        <p:blipFill>
          <a:blip r:embed="rId3"/>
          <a:stretch/>
        </p:blipFill>
        <p:spPr>
          <a:xfrm>
            <a:off x="0" y="455760"/>
            <a:ext cx="10076040" cy="6669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rafik 151"/>
          <p:cNvPicPr/>
          <p:nvPr/>
        </p:nvPicPr>
        <p:blipFill>
          <a:blip r:embed="rId3"/>
          <a:stretch/>
        </p:blipFill>
        <p:spPr>
          <a:xfrm>
            <a:off x="2508480" y="360"/>
            <a:ext cx="5035680" cy="7557840"/>
          </a:xfrm>
          <a:prstGeom prst="rect">
            <a:avLst/>
          </a:prstGeom>
          <a:ln>
            <a:noFill/>
          </a:ln>
        </p:spPr>
      </p:pic>
      <p:pic>
        <p:nvPicPr>
          <p:cNvPr id="181" name="Grafik 152"/>
          <p:cNvPicPr/>
          <p:nvPr/>
        </p:nvPicPr>
        <p:blipFill>
          <a:blip r:embed="rId3"/>
          <a:stretch/>
        </p:blipFill>
        <p:spPr>
          <a:xfrm>
            <a:off x="2508480" y="360"/>
            <a:ext cx="5035680" cy="75578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rafik 155"/>
          <p:cNvPicPr/>
          <p:nvPr/>
        </p:nvPicPr>
        <p:blipFill>
          <a:blip r:embed="rId3"/>
          <a:stretch/>
        </p:blipFill>
        <p:spPr>
          <a:xfrm>
            <a:off x="0" y="0"/>
            <a:ext cx="4538880" cy="3022560"/>
          </a:xfrm>
          <a:prstGeom prst="rect">
            <a:avLst/>
          </a:prstGeom>
          <a:ln>
            <a:noFill/>
          </a:ln>
        </p:spPr>
      </p:pic>
      <p:pic>
        <p:nvPicPr>
          <p:cNvPr id="184" name="Grafik 156"/>
          <p:cNvPicPr/>
          <p:nvPr/>
        </p:nvPicPr>
        <p:blipFill>
          <a:blip r:embed="rId4"/>
          <a:stretch/>
        </p:blipFill>
        <p:spPr>
          <a:xfrm>
            <a:off x="3599640" y="3024000"/>
            <a:ext cx="3030840" cy="4552920"/>
          </a:xfrm>
          <a:prstGeom prst="rect">
            <a:avLst/>
          </a:prstGeom>
          <a:ln>
            <a:noFill/>
          </a:ln>
        </p:spPr>
      </p:pic>
      <p:pic>
        <p:nvPicPr>
          <p:cNvPr id="185" name="Grafik 157"/>
          <p:cNvPicPr/>
          <p:nvPr/>
        </p:nvPicPr>
        <p:blipFill>
          <a:blip r:embed="rId5"/>
          <a:stretch/>
        </p:blipFill>
        <p:spPr>
          <a:xfrm>
            <a:off x="6631920" y="0"/>
            <a:ext cx="3446280" cy="5176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Grafik 159"/>
          <p:cNvPicPr/>
          <p:nvPr/>
        </p:nvPicPr>
        <p:blipFill>
          <a:blip r:embed="rId3"/>
          <a:stretch/>
        </p:blipFill>
        <p:spPr>
          <a:xfrm>
            <a:off x="0" y="409680"/>
            <a:ext cx="10078200" cy="671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rafik 158"/>
          <p:cNvPicPr/>
          <p:nvPr/>
        </p:nvPicPr>
        <p:blipFill>
          <a:blip r:embed="rId3"/>
          <a:stretch/>
        </p:blipFill>
        <p:spPr>
          <a:xfrm>
            <a:off x="11160" y="414720"/>
            <a:ext cx="10078200" cy="67172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rafik 118"/>
          <p:cNvPicPr/>
          <p:nvPr/>
        </p:nvPicPr>
        <p:blipFill>
          <a:blip r:embed="rId3"/>
          <a:stretch/>
        </p:blipFill>
        <p:spPr>
          <a:xfrm>
            <a:off x="4782240" y="4032000"/>
            <a:ext cx="5294160" cy="3525120"/>
          </a:xfrm>
          <a:prstGeom prst="rect">
            <a:avLst/>
          </a:prstGeom>
          <a:ln>
            <a:noFill/>
          </a:ln>
        </p:spPr>
      </p:pic>
      <p:pic>
        <p:nvPicPr>
          <p:cNvPr id="153" name="Grafik 119"/>
          <p:cNvPicPr/>
          <p:nvPr/>
        </p:nvPicPr>
        <p:blipFill>
          <a:blip r:embed="rId4"/>
          <a:stretch/>
        </p:blipFill>
        <p:spPr>
          <a:xfrm>
            <a:off x="2160" y="5760"/>
            <a:ext cx="6042240" cy="4023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Grafik 120"/>
          <p:cNvPicPr/>
          <p:nvPr/>
        </p:nvPicPr>
        <p:blipFill>
          <a:blip r:embed="rId3"/>
          <a:stretch/>
        </p:blipFill>
        <p:spPr>
          <a:xfrm>
            <a:off x="2160" y="0"/>
            <a:ext cx="5034960" cy="7557120"/>
          </a:xfrm>
          <a:prstGeom prst="rect">
            <a:avLst/>
          </a:prstGeom>
          <a:ln>
            <a:noFill/>
          </a:ln>
        </p:spPr>
      </p:pic>
      <p:pic>
        <p:nvPicPr>
          <p:cNvPr id="155" name="Grafik 121"/>
          <p:cNvPicPr/>
          <p:nvPr/>
        </p:nvPicPr>
        <p:blipFill>
          <a:blip r:embed="rId4"/>
          <a:stretch/>
        </p:blipFill>
        <p:spPr>
          <a:xfrm>
            <a:off x="5039640" y="720"/>
            <a:ext cx="5038200" cy="75675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rafik 123"/>
          <p:cNvPicPr/>
          <p:nvPr/>
        </p:nvPicPr>
        <p:blipFill>
          <a:blip r:embed="rId3"/>
          <a:stretch/>
        </p:blipFill>
        <p:spPr>
          <a:xfrm>
            <a:off x="-12240" y="414720"/>
            <a:ext cx="10077120" cy="67161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rafik 124"/>
          <p:cNvPicPr/>
          <p:nvPr/>
        </p:nvPicPr>
        <p:blipFill>
          <a:blip r:embed="rId3"/>
          <a:stretch/>
        </p:blipFill>
        <p:spPr>
          <a:xfrm>
            <a:off x="0" y="0"/>
            <a:ext cx="5835240" cy="3885840"/>
          </a:xfrm>
          <a:prstGeom prst="rect">
            <a:avLst/>
          </a:prstGeom>
          <a:ln>
            <a:noFill/>
          </a:ln>
        </p:spPr>
      </p:pic>
      <p:pic>
        <p:nvPicPr>
          <p:cNvPr id="159" name="Grafik 125"/>
          <p:cNvPicPr/>
          <p:nvPr/>
        </p:nvPicPr>
        <p:blipFill>
          <a:blip r:embed="rId4"/>
          <a:stretch/>
        </p:blipFill>
        <p:spPr>
          <a:xfrm>
            <a:off x="4535640" y="3874320"/>
            <a:ext cx="5541840" cy="3690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rafik 126"/>
          <p:cNvPicPr/>
          <p:nvPr/>
        </p:nvPicPr>
        <p:blipFill>
          <a:blip r:embed="rId3"/>
          <a:stretch/>
        </p:blipFill>
        <p:spPr>
          <a:xfrm>
            <a:off x="-8658" y="436397"/>
            <a:ext cx="10077480" cy="6716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" name="Grafik 131"/>
          <p:cNvPicPr/>
          <p:nvPr/>
        </p:nvPicPr>
        <p:blipFill>
          <a:blip r:embed="rId3"/>
          <a:stretch/>
        </p:blipFill>
        <p:spPr>
          <a:xfrm>
            <a:off x="-8640" y="0"/>
            <a:ext cx="5502240" cy="4534200"/>
          </a:xfrm>
          <a:prstGeom prst="rect">
            <a:avLst/>
          </a:prstGeom>
          <a:ln>
            <a:noFill/>
          </a:ln>
        </p:spPr>
      </p:pic>
      <p:pic>
        <p:nvPicPr>
          <p:cNvPr id="165" name="Grafik 132"/>
          <p:cNvPicPr/>
          <p:nvPr/>
        </p:nvPicPr>
        <p:blipFill>
          <a:blip r:embed="rId4"/>
          <a:stretch/>
        </p:blipFill>
        <p:spPr>
          <a:xfrm>
            <a:off x="4599360" y="3600000"/>
            <a:ext cx="5478480" cy="39553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rafik 133"/>
          <p:cNvPicPr/>
          <p:nvPr/>
        </p:nvPicPr>
        <p:blipFill>
          <a:blip r:embed="rId3"/>
          <a:stretch/>
        </p:blipFill>
        <p:spPr>
          <a:xfrm>
            <a:off x="0" y="414720"/>
            <a:ext cx="10077480" cy="67165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355</Words>
  <Application>Microsoft Office PowerPoint</Application>
  <PresentationFormat>Benutzerdefiniert</PresentationFormat>
  <Paragraphs>129</Paragraphs>
  <Slides>23</Slides>
  <Notes>23</Notes>
  <HiddenSlides>0</HiddenSlides>
  <MMClips>0</MMClips>
  <ScaleCrop>false</ScaleCrop>
  <HeadingPairs>
    <vt:vector size="4" baseType="variant"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25" baseType="lpstr">
      <vt:lpstr>Office Theme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cp:lastModifiedBy>barbara augenstein</cp:lastModifiedBy>
  <cp:revision>16</cp:revision>
  <cp:lastPrinted>2016-03-01T19:52:33Z</cp:lastPrinted>
  <dcterms:modified xsi:type="dcterms:W3CDTF">2016-03-02T20:23:02Z</dcterms:modified>
</cp:coreProperties>
</file>